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4630400" cy="8229600"/>
  <p:notesSz cx="8229600" cy="146304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40"/>
    <a:srgbClr val="FAFFFA"/>
    <a:srgbClr val="75867B"/>
    <a:srgbClr val="B6C4B8"/>
    <a:srgbClr val="E8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736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katbarysheva@yandex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5781" y="597456"/>
            <a:ext cx="7625239" cy="27122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Защитный эффект SNP rs243865 </a:t>
            </a:r>
            <a:r>
              <a:rPr lang="en-US" sz="4250" b="1" i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MMP2</a:t>
            </a:r>
            <a:r>
              <a:rPr lang="en-US" sz="425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 относительно риска развития миомы матки</a:t>
            </a:r>
            <a:endParaRPr lang="en-US" sz="4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434968" y="3033177"/>
            <a:ext cx="7625239" cy="1041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Исследование связи полиморфных локусов матриксных металлопротеиназ с риском развития миомы матки. Впервые в мире описана связь rs243865 </a:t>
            </a:r>
            <a:r>
              <a:rPr lang="en-US" sz="1700" i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MMP2</a:t>
            </a:r>
            <a:r>
              <a:rPr lang="en-US" sz="17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с риском миомы матки.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434967" y="4380159"/>
            <a:ext cx="76252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Автор: Барышева Е.М.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45780" y="5179711"/>
            <a:ext cx="76252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ФГБОУ ВО КГМУ Минздрава России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45781" y="5488264"/>
            <a:ext cx="76252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НИИ генетической и молекулярной эпидемиологии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6245781" y="6693813"/>
            <a:ext cx="76252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e-mail: </a:t>
            </a:r>
            <a:r>
              <a:rPr lang="en-US" sz="1700" b="1" u="sng" dirty="0">
                <a:solidFill>
                  <a:srgbClr val="438951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ekatbarysheva@yandex.ru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6245781" y="6012884"/>
            <a:ext cx="7625239" cy="34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7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Финансирование: ФГБОУ ВО КГМУ Минздрава России.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805A0055-384D-4511-99AD-D1D9DDDA7060}"/>
              </a:ext>
            </a:extLst>
          </p:cNvPr>
          <p:cNvSpPr/>
          <p:nvPr/>
        </p:nvSpPr>
        <p:spPr>
          <a:xfrm>
            <a:off x="12770069" y="7709338"/>
            <a:ext cx="1779045" cy="394138"/>
          </a:xfrm>
          <a:prstGeom prst="round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28345" y="924254"/>
            <a:ext cx="847010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60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Актуальность исследования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9723345" y="3993926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2053938" y="2505555"/>
            <a:ext cx="306943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Распространенность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87386" y="3208717"/>
            <a:ext cx="345924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Миома матки поражает более 70% женщин во всем мире.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560943" y="318653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13" y="3208717"/>
            <a:ext cx="340162" cy="42529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422913" y="3162435"/>
            <a:ext cx="329479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Клиническая значимость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422913" y="3995603"/>
            <a:ext cx="345924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Миома матки – основная </a:t>
            </a:r>
            <a:r>
              <a:rPr lang="en-US" sz="2400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причина</a:t>
            </a: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гистерэктомий в мире.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667507" y="2356903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2673" y="4036431"/>
            <a:ext cx="340162" cy="42529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0233647" y="4028358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Патогенез миомы матки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9"/>
          <p:cNvSpPr/>
          <p:nvPr/>
        </p:nvSpPr>
        <p:spPr>
          <a:xfrm>
            <a:off x="10233647" y="4869219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 rtl="1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Характеризуется избыточным отложением белков внеклеточного матрикса.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E0532B-2316-493D-ABA7-37E5F100A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5379" y="7687009"/>
            <a:ext cx="1875021" cy="542591"/>
          </a:xfrm>
          <a:prstGeom prst="rect">
            <a:avLst/>
          </a:prstGeom>
        </p:spPr>
      </p:pic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577" y="2411316"/>
            <a:ext cx="340162" cy="425291"/>
          </a:xfrm>
          <a:prstGeom prst="rect">
            <a:avLst/>
          </a:prstGeom>
        </p:spPr>
      </p:pic>
      <p:sp>
        <p:nvSpPr>
          <p:cNvPr id="21" name="Text 9">
            <a:extLst>
              <a:ext uri="{FF2B5EF4-FFF2-40B4-BE49-F238E27FC236}">
                <a16:creationId xmlns:a16="http://schemas.microsoft.com/office/drawing/2014/main" id="{9DD8F0E5-B731-4904-8461-C3D790743414}"/>
              </a:ext>
            </a:extLst>
          </p:cNvPr>
          <p:cNvSpPr/>
          <p:nvPr/>
        </p:nvSpPr>
        <p:spPr>
          <a:xfrm>
            <a:off x="752577" y="6856904"/>
            <a:ext cx="985928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rtl="1">
              <a:lnSpc>
                <a:spcPts val="2850"/>
              </a:lnSpc>
            </a:pPr>
            <a:r>
              <a:rPr lang="ru-RU" sz="28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Деградация белков внеклеточного матрикса регулируется ферментами - матриксными </a:t>
            </a:r>
            <a:r>
              <a:rPr lang="ru-RU" sz="2800" b="1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металлопротеиназами</a:t>
            </a:r>
            <a:r>
              <a:rPr lang="ru-RU" sz="28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(</a:t>
            </a:r>
            <a:r>
              <a:rPr lang="ru-RU" sz="2800" b="1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MMPs</a:t>
            </a:r>
            <a:r>
              <a:rPr lang="ru-RU" sz="2800" b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2" name="Стрелка: изогнутая 21">
            <a:extLst>
              <a:ext uri="{FF2B5EF4-FFF2-40B4-BE49-F238E27FC236}">
                <a16:creationId xmlns:a16="http://schemas.microsoft.com/office/drawing/2014/main" id="{CF9D0C4A-5C49-4FE9-9602-4F54C5665054}"/>
              </a:ext>
            </a:extLst>
          </p:cNvPr>
          <p:cNvSpPr/>
          <p:nvPr/>
        </p:nvSpPr>
        <p:spPr>
          <a:xfrm>
            <a:off x="8882155" y="5206708"/>
            <a:ext cx="1280680" cy="1451610"/>
          </a:xfrm>
          <a:prstGeom prst="bentArrow">
            <a:avLst/>
          </a:prstGeom>
          <a:solidFill>
            <a:srgbClr val="E8F3E8"/>
          </a:solidFill>
          <a:ln>
            <a:solidFill>
              <a:srgbClr val="758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68057" y="1003339"/>
            <a:ext cx="88271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Цель и методы исследования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56477" y="2779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 rtl="1">
              <a:lnSpc>
                <a:spcPts val="2750"/>
              </a:lnSpc>
              <a:buNone/>
            </a:pPr>
            <a:r>
              <a:rPr lang="en-US" sz="3200" b="1" dirty="0" err="1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Цель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908469" y="3364943"/>
            <a:ext cx="4125051" cy="2585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Изучение связи полиморфных локусов MMPs с риском развития миомы матки.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27838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Методы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99521" y="336494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Генотипирование</a:t>
            </a: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образцов ДНК </a:t>
            </a: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355 </a:t>
            </a:r>
            <a:r>
              <a:rPr lang="en-US" sz="2400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пациенто</a:t>
            </a: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 с миомой матки</a:t>
            </a: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и 228 </a:t>
            </a: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контрольной группы</a:t>
            </a: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методом ПЦР в реальном времени.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7599521" y="4671806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Исследование 4 SNPs в генах MMP1, MMP2, MMP3, MMP9.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99521" y="558760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Интерпретации ассоциаций с помощью лог-аддитивной регрессионной модели в программе </a:t>
            </a:r>
            <a:r>
              <a:rPr lang="ru-RU" sz="2400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SNPstаts</a:t>
            </a:r>
            <a:r>
              <a:rPr lang="ru-RU" sz="24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99521" y="61545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E04B65A2-0776-4861-9B76-3174491E4D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927" y="3464371"/>
            <a:ext cx="849750" cy="1019700"/>
          </a:xfrm>
          <a:prstGeom prst="rect">
            <a:avLst/>
          </a:prstGeom>
        </p:spPr>
      </p:pic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A68BF142-182A-4712-8C2A-8E0A61F5B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675" y="4554550"/>
            <a:ext cx="849750" cy="1019700"/>
          </a:xfrm>
          <a:prstGeom prst="rect">
            <a:avLst/>
          </a:prstGeom>
        </p:spPr>
      </p:pic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E66ABCFA-6479-4644-A06B-C3BFAF1974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927" y="5644729"/>
            <a:ext cx="849750" cy="10197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83976E-EC1B-4320-AEE2-4878D7E7406F}"/>
              </a:ext>
            </a:extLst>
          </p:cNvPr>
          <p:cNvSpPr/>
          <p:nvPr/>
        </p:nvSpPr>
        <p:spPr>
          <a:xfrm>
            <a:off x="12770069" y="7709338"/>
            <a:ext cx="1779045" cy="394138"/>
          </a:xfrm>
          <a:prstGeom prst="round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4609" y="411047"/>
            <a:ext cx="6756797" cy="611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                                     </a:t>
            </a:r>
            <a:r>
              <a:rPr lang="en-US" sz="44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Результаты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684609" y="1410592"/>
            <a:ext cx="13261181" cy="938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SNP rs243865 (C/T) гена </a:t>
            </a:r>
            <a:r>
              <a:rPr lang="en-US" sz="2800" i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MMP2</a:t>
            </a:r>
            <a:r>
              <a:rPr lang="en-US" sz="28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проявлял защитный эффект относительно риска ММ исключительно в группе пациентов без воспалительных заболеваний органов малого таза (ВЗОМТ) в анамнезе (протективный аллель Т: OR = 0.63, 95% CI = 0.43-0.91, р = 0,01).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137619" y="2543656"/>
            <a:ext cx="5407572" cy="6111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                                Функциональное значение </a:t>
            </a:r>
            <a:r>
              <a:rPr lang="en-US" sz="2800" b="1" dirty="0" err="1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защитного</a:t>
            </a:r>
            <a:r>
              <a:rPr lang="en-US" sz="28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аллеля</a:t>
            </a:r>
            <a:endParaRPr lang="ru-RU" sz="2800" b="1" dirty="0">
              <a:solidFill>
                <a:srgbClr val="3B4540"/>
              </a:solidFill>
              <a:latin typeface="Times New Roman" panose="02020603050405020304" pitchFamily="18" charset="0"/>
              <a:ea typeface="Fraunces Extra Bold" pitchFamily="34" charset="-122"/>
              <a:cs typeface="Times New Roman" panose="02020603050405020304" pitchFamily="18" charset="0"/>
            </a:endParaRPr>
          </a:p>
          <a:p>
            <a:pPr algn="r">
              <a:lnSpc>
                <a:spcPts val="2850"/>
              </a:lnSpc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atSNP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 Prediction и </a:t>
            </a:r>
            <a:r>
              <a:rPr lang="en-US" sz="2000" dirty="0">
                <a:solidFill>
                  <a:srgbClr val="3B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Ontology</a:t>
            </a:r>
          </a:p>
        </p:txBody>
      </p:sp>
      <p:sp>
        <p:nvSpPr>
          <p:cNvPr id="5" name="Text 3"/>
          <p:cNvSpPr/>
          <p:nvPr/>
        </p:nvSpPr>
        <p:spPr>
          <a:xfrm>
            <a:off x="1574481" y="4179163"/>
            <a:ext cx="2660452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Биосинтез гормонов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260875" y="4672050"/>
            <a:ext cx="3287664" cy="11603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Позитивная </a:t>
            </a:r>
            <a:r>
              <a:rPr lang="en-US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регуляция</a:t>
            </a: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процесса</a:t>
            </a:r>
            <a:endParaRPr lang="ru-RU" dirty="0">
              <a:solidFill>
                <a:srgbClr val="405449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(GO:0046885; FDR = 0,01)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97" y="3505874"/>
            <a:ext cx="4641413" cy="4641413"/>
          </a:xfrm>
          <a:prstGeom prst="rect">
            <a:avLst/>
          </a:prstGeom>
        </p:spPr>
      </p:pic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424" y="5778432"/>
            <a:ext cx="292656" cy="36576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492435" y="3809167"/>
            <a:ext cx="2445068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Иммунный ответ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9492435" y="4331980"/>
            <a:ext cx="401657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Ответ </a:t>
            </a:r>
            <a:r>
              <a:rPr lang="en-US" dirty="0" err="1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на</a:t>
            </a: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интерлейкин-1</a:t>
            </a:r>
            <a:endParaRPr lang="ru-RU" dirty="0">
              <a:solidFill>
                <a:srgbClr val="405449"/>
              </a:solidFill>
              <a:latin typeface="Times New Roman" panose="02020603050405020304" pitchFamily="18" charset="0"/>
              <a:ea typeface="Nobile" pitchFamily="34" charset="-122"/>
              <a:cs typeface="Times New Roman" panose="02020603050405020304" pitchFamily="18" charset="0"/>
            </a:endParaRPr>
          </a:p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(GO:0070555; FDR = 0,04)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6597" y="3505874"/>
            <a:ext cx="4641413" cy="4641413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4227" y="4306290"/>
            <a:ext cx="292656" cy="36576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268711" y="6940472"/>
            <a:ext cx="2445068" cy="30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Апоптоз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9268711" y="7319356"/>
            <a:ext cx="4016573" cy="6257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Позитивная регуляция процесса (GO:0043065; FDR = 0,046)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3591" y="3457727"/>
            <a:ext cx="4641413" cy="4641413"/>
          </a:xfrm>
          <a:prstGeom prst="rect">
            <a:avLst/>
          </a:prstGeom>
        </p:spPr>
      </p:pic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4227" y="6953596"/>
            <a:ext cx="292656" cy="365760"/>
          </a:xfrm>
          <a:prstGeom prst="rect">
            <a:avLst/>
          </a:prstGeom>
        </p:spPr>
      </p:pic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D633E99-C51F-4CB8-9299-049AA2A13C09}"/>
              </a:ext>
            </a:extLst>
          </p:cNvPr>
          <p:cNvSpPr/>
          <p:nvPr/>
        </p:nvSpPr>
        <p:spPr>
          <a:xfrm>
            <a:off x="12770069" y="7709338"/>
            <a:ext cx="1779045" cy="394138"/>
          </a:xfrm>
          <a:prstGeom prst="round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08537" y="10085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5400" b="1" dirty="0">
                <a:solidFill>
                  <a:srgbClr val="3B4540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Выводы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199406" y="2552800"/>
            <a:ext cx="3664863" cy="2749987"/>
          </a:xfrm>
          <a:prstGeom prst="roundRect">
            <a:avLst>
              <a:gd name="adj" fmla="val 7424"/>
            </a:avLst>
          </a:prstGeom>
          <a:solidFill>
            <a:srgbClr val="E8F3E8"/>
          </a:solidFill>
          <a:ln/>
        </p:spPr>
      </p:sp>
      <p:sp>
        <p:nvSpPr>
          <p:cNvPr id="5" name="Text 2"/>
          <p:cNvSpPr/>
          <p:nvPr/>
        </p:nvSpPr>
        <p:spPr>
          <a:xfrm>
            <a:off x="426219" y="27136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Новая ассоциация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426219" y="364723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Впервые описана связь rs243865 </a:t>
            </a:r>
            <a:r>
              <a:rPr lang="en-US" sz="2000" i="1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MMP2</a:t>
            </a:r>
            <a:r>
              <a:rPr lang="en-US" sz="20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 с риском миомы матки.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3945553" y="2521326"/>
            <a:ext cx="3664863" cy="2749987"/>
          </a:xfrm>
          <a:prstGeom prst="roundRect">
            <a:avLst>
              <a:gd name="adj" fmla="val 7424"/>
            </a:avLst>
          </a:prstGeom>
          <a:solidFill>
            <a:srgbClr val="E8F3E8"/>
          </a:solidFill>
          <a:ln/>
        </p:spPr>
      </p:sp>
      <p:sp>
        <p:nvSpPr>
          <p:cNvPr id="8" name="Text 5"/>
          <p:cNvSpPr/>
          <p:nvPr/>
        </p:nvSpPr>
        <p:spPr>
          <a:xfrm>
            <a:off x="4172366" y="2712730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Модулирующий фактор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172366" y="3607475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Ассоциация модулируется наличием воспалительных заболеваний органов малого таза.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99407" y="5484962"/>
            <a:ext cx="7411010" cy="1669852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/>
        </p:spPr>
      </p:sp>
      <p:sp>
        <p:nvSpPr>
          <p:cNvPr id="11" name="Text 8"/>
          <p:cNvSpPr/>
          <p:nvPr/>
        </p:nvSpPr>
        <p:spPr>
          <a:xfrm>
            <a:off x="426218" y="56532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5449"/>
                </a:solidFill>
                <a:latin typeface="Times New Roman" panose="02020603050405020304" pitchFamily="18" charset="0"/>
                <a:ea typeface="Fraunces Extra Bold" pitchFamily="34" charset="-122"/>
                <a:cs typeface="Times New Roman" panose="02020603050405020304" pitchFamily="18" charset="0"/>
              </a:rPr>
              <a:t>Перспективы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94156" y="6140856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5449"/>
                </a:solidFill>
                <a:latin typeface="Times New Roman" panose="02020603050405020304" pitchFamily="18" charset="0"/>
                <a:ea typeface="Nobile" pitchFamily="34" charset="-122"/>
                <a:cs typeface="Times New Roman" panose="02020603050405020304" pitchFamily="18" charset="0"/>
              </a:rPr>
              <a:t>Потенциальная мишень для разработки новых методов диагностики и лечения миомы матки.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657D68-C616-4091-B0A7-E403CA2EF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698" y="1781740"/>
            <a:ext cx="6857416" cy="5162311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D1DB7C0-B09F-48CD-A895-E70426F72488}"/>
              </a:ext>
            </a:extLst>
          </p:cNvPr>
          <p:cNvSpPr/>
          <p:nvPr/>
        </p:nvSpPr>
        <p:spPr>
          <a:xfrm>
            <a:off x="8702566" y="2825495"/>
            <a:ext cx="2869324" cy="140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8E0967A-C556-43A4-8F5D-89112B38D001}"/>
              </a:ext>
            </a:extLst>
          </p:cNvPr>
          <p:cNvSpPr/>
          <p:nvPr/>
        </p:nvSpPr>
        <p:spPr>
          <a:xfrm>
            <a:off x="8702566" y="5089177"/>
            <a:ext cx="693682" cy="564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6421994-83F0-4986-800D-0B5D17B8499C}"/>
              </a:ext>
            </a:extLst>
          </p:cNvPr>
          <p:cNvSpPr/>
          <p:nvPr/>
        </p:nvSpPr>
        <p:spPr>
          <a:xfrm>
            <a:off x="12770069" y="7709338"/>
            <a:ext cx="1779045" cy="394138"/>
          </a:xfrm>
          <a:prstGeom prst="roundRect">
            <a:avLst/>
          </a:prstGeom>
          <a:solidFill>
            <a:srgbClr val="FAFFFA"/>
          </a:solidFill>
          <a:ln>
            <a:solidFill>
              <a:srgbClr val="FAFF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69A08CF-2AEB-481D-8532-2403D7ACBC43}"/>
              </a:ext>
            </a:extLst>
          </p:cNvPr>
          <p:cNvSpPr/>
          <p:nvPr/>
        </p:nvSpPr>
        <p:spPr>
          <a:xfrm>
            <a:off x="8119241" y="7246042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B45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карта полиморфного участка rs243865 матриксной металлопротеиназы-2.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326</Words>
  <Application>Microsoft Office PowerPoint</Application>
  <PresentationFormat>Произвольный</PresentationFormat>
  <Paragraphs>47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12</cp:revision>
  <dcterms:created xsi:type="dcterms:W3CDTF">2025-04-26T20:51:28Z</dcterms:created>
  <dcterms:modified xsi:type="dcterms:W3CDTF">2025-04-26T22:14:38Z</dcterms:modified>
</cp:coreProperties>
</file>